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1" r:id="rId4"/>
    <p:sldId id="258" r:id="rId5"/>
    <p:sldId id="259" r:id="rId6"/>
    <p:sldId id="260" r:id="rId7"/>
    <p:sldId id="271" r:id="rId8"/>
    <p:sldId id="263" r:id="rId9"/>
    <p:sldId id="266" r:id="rId10"/>
    <p:sldId id="267" r:id="rId11"/>
    <p:sldId id="268" r:id="rId12"/>
    <p:sldId id="262" r:id="rId13"/>
    <p:sldId id="264" r:id="rId14"/>
    <p:sldId id="269" r:id="rId15"/>
    <p:sldId id="270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s Cala, Shannon" initials="WCS" lastIdx="3" clrIdx="0">
    <p:extLst>
      <p:ext uri="{19B8F6BF-5375-455C-9EA6-DF929625EA0E}">
        <p15:presenceInfo xmlns:p15="http://schemas.microsoft.com/office/powerpoint/2012/main" userId="S-1-5-21-725345543-413027322-2146997909-147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AE5A21"/>
    <a:srgbClr val="ED7D31"/>
    <a:srgbClr val="BC8C00"/>
    <a:srgbClr val="41719C"/>
    <a:srgbClr val="5B9BD5"/>
    <a:srgbClr val="A5A5A5"/>
    <a:srgbClr val="787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66" y="1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4CEED8-FC9A-487C-A0E3-03083927EFA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2F586E9-5878-46DA-A614-2570EBD4DC71}">
      <dgm:prSet/>
      <dgm:spPr/>
      <dgm:t>
        <a:bodyPr/>
        <a:lstStyle/>
        <a:p>
          <a:r>
            <a:rPr lang="en-US"/>
            <a:t>Professional Environmental Consultants will perform the work</a:t>
          </a:r>
        </a:p>
      </dgm:t>
    </dgm:pt>
    <dgm:pt modelId="{D4CC9940-D8BF-445F-BBA9-80039E2F7F66}" type="parTrans" cxnId="{1AA17051-EB34-46B1-836A-8FA48E078091}">
      <dgm:prSet/>
      <dgm:spPr/>
      <dgm:t>
        <a:bodyPr/>
        <a:lstStyle/>
        <a:p>
          <a:endParaRPr lang="en-US"/>
        </a:p>
      </dgm:t>
    </dgm:pt>
    <dgm:pt modelId="{15D93030-6579-4B50-BC32-5703155F418D}" type="sibTrans" cxnId="{1AA17051-EB34-46B1-836A-8FA48E078091}">
      <dgm:prSet/>
      <dgm:spPr/>
      <dgm:t>
        <a:bodyPr/>
        <a:lstStyle/>
        <a:p>
          <a:endParaRPr lang="en-US"/>
        </a:p>
      </dgm:t>
    </dgm:pt>
    <dgm:pt modelId="{4104C469-94BE-4796-A02C-3105AB06581C}">
      <dgm:prSet/>
      <dgm:spPr/>
      <dgm:t>
        <a:bodyPr/>
        <a:lstStyle/>
        <a:p>
          <a:r>
            <a:rPr lang="en-US"/>
            <a:t>Owner/Operator (O/O), Responsible Party, Consultant, and DEQ will have discussed the most appropriate cleanup method based on information presented in the RI Report, RAA, and/or RCP, prior to submitting the Cleanup Work Plan (CWP).</a:t>
          </a:r>
        </a:p>
      </dgm:t>
    </dgm:pt>
    <dgm:pt modelId="{7575B5D3-4C50-4341-B130-0F203BEC8978}" type="parTrans" cxnId="{87BC6066-1832-412A-A0A7-72EB4E562873}">
      <dgm:prSet/>
      <dgm:spPr/>
      <dgm:t>
        <a:bodyPr/>
        <a:lstStyle/>
        <a:p>
          <a:endParaRPr lang="en-US"/>
        </a:p>
      </dgm:t>
    </dgm:pt>
    <dgm:pt modelId="{86EE81EE-474A-42DA-9F37-CFD2732E7622}" type="sibTrans" cxnId="{87BC6066-1832-412A-A0A7-72EB4E562873}">
      <dgm:prSet/>
      <dgm:spPr/>
      <dgm:t>
        <a:bodyPr/>
        <a:lstStyle/>
        <a:p>
          <a:endParaRPr lang="en-US"/>
        </a:p>
      </dgm:t>
    </dgm:pt>
    <dgm:pt modelId="{E7FFC92C-1150-40B2-91B1-2C832504EA99}">
      <dgm:prSet/>
      <dgm:spPr/>
      <dgm:t>
        <a:bodyPr/>
        <a:lstStyle/>
        <a:p>
          <a:r>
            <a:rPr lang="en-US" dirty="0"/>
            <a:t>Any modifications to the approved CWP will be discussed with, and approved by, DEQ.</a:t>
          </a:r>
        </a:p>
      </dgm:t>
    </dgm:pt>
    <dgm:pt modelId="{9F279033-E120-4FB6-B04C-13660E68F77C}" type="parTrans" cxnId="{AA269B58-FCAD-40EE-8135-0E3442F6BBD0}">
      <dgm:prSet/>
      <dgm:spPr/>
      <dgm:t>
        <a:bodyPr/>
        <a:lstStyle/>
        <a:p>
          <a:endParaRPr lang="en-US"/>
        </a:p>
      </dgm:t>
    </dgm:pt>
    <dgm:pt modelId="{F5A11F0F-3723-4B54-A352-82ACDD544410}" type="sibTrans" cxnId="{AA269B58-FCAD-40EE-8135-0E3442F6BBD0}">
      <dgm:prSet/>
      <dgm:spPr/>
      <dgm:t>
        <a:bodyPr/>
        <a:lstStyle/>
        <a:p>
          <a:endParaRPr lang="en-US"/>
        </a:p>
      </dgm:t>
    </dgm:pt>
    <dgm:pt modelId="{B707DCB0-E060-409B-BAA3-B974335DBD01}" type="pres">
      <dgm:prSet presAssocID="{CE4CEED8-FC9A-487C-A0E3-03083927EFA0}" presName="linear" presStyleCnt="0">
        <dgm:presLayoutVars>
          <dgm:animLvl val="lvl"/>
          <dgm:resizeHandles val="exact"/>
        </dgm:presLayoutVars>
      </dgm:prSet>
      <dgm:spPr/>
    </dgm:pt>
    <dgm:pt modelId="{C4D0438E-4B04-4321-B0EE-00DB24148792}" type="pres">
      <dgm:prSet presAssocID="{92F586E9-5878-46DA-A614-2570EBD4DC7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4CB6920-0589-4588-AE3F-434ACE325D13}" type="pres">
      <dgm:prSet presAssocID="{15D93030-6579-4B50-BC32-5703155F418D}" presName="spacer" presStyleCnt="0"/>
      <dgm:spPr/>
    </dgm:pt>
    <dgm:pt modelId="{14258ACB-22F8-4248-89FC-BC35AE9508A8}" type="pres">
      <dgm:prSet presAssocID="{4104C469-94BE-4796-A02C-3105AB06581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5E6A856-0AE7-4E07-8CC9-CD3332BA6F9A}" type="pres">
      <dgm:prSet presAssocID="{86EE81EE-474A-42DA-9F37-CFD2732E7622}" presName="spacer" presStyleCnt="0"/>
      <dgm:spPr/>
    </dgm:pt>
    <dgm:pt modelId="{8ECFE61B-750B-4868-84BD-208C9E0B7F00}" type="pres">
      <dgm:prSet presAssocID="{E7FFC92C-1150-40B2-91B1-2C832504EA9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ECB0305-E861-4752-B82E-72ED32842953}" type="presOf" srcId="{E7FFC92C-1150-40B2-91B1-2C832504EA99}" destId="{8ECFE61B-750B-4868-84BD-208C9E0B7F00}" srcOrd="0" destOrd="0" presId="urn:microsoft.com/office/officeart/2005/8/layout/vList2"/>
    <dgm:cxn modelId="{7BC4392E-6469-4609-91E0-EC70506A47B3}" type="presOf" srcId="{CE4CEED8-FC9A-487C-A0E3-03083927EFA0}" destId="{B707DCB0-E060-409B-BAA3-B974335DBD01}" srcOrd="0" destOrd="0" presId="urn:microsoft.com/office/officeart/2005/8/layout/vList2"/>
    <dgm:cxn modelId="{87BC6066-1832-412A-A0A7-72EB4E562873}" srcId="{CE4CEED8-FC9A-487C-A0E3-03083927EFA0}" destId="{4104C469-94BE-4796-A02C-3105AB06581C}" srcOrd="1" destOrd="0" parTransId="{7575B5D3-4C50-4341-B130-0F203BEC8978}" sibTransId="{86EE81EE-474A-42DA-9F37-CFD2732E7622}"/>
    <dgm:cxn modelId="{1AA17051-EB34-46B1-836A-8FA48E078091}" srcId="{CE4CEED8-FC9A-487C-A0E3-03083927EFA0}" destId="{92F586E9-5878-46DA-A614-2570EBD4DC71}" srcOrd="0" destOrd="0" parTransId="{D4CC9940-D8BF-445F-BBA9-80039E2F7F66}" sibTransId="{15D93030-6579-4B50-BC32-5703155F418D}"/>
    <dgm:cxn modelId="{AA269B58-FCAD-40EE-8135-0E3442F6BBD0}" srcId="{CE4CEED8-FC9A-487C-A0E3-03083927EFA0}" destId="{E7FFC92C-1150-40B2-91B1-2C832504EA99}" srcOrd="2" destOrd="0" parTransId="{9F279033-E120-4FB6-B04C-13660E68F77C}" sibTransId="{F5A11F0F-3723-4B54-A352-82ACDD544410}"/>
    <dgm:cxn modelId="{017B1BEB-0430-4C3E-BB48-6E96E9D84933}" type="presOf" srcId="{92F586E9-5878-46DA-A614-2570EBD4DC71}" destId="{C4D0438E-4B04-4321-B0EE-00DB24148792}" srcOrd="0" destOrd="0" presId="urn:microsoft.com/office/officeart/2005/8/layout/vList2"/>
    <dgm:cxn modelId="{8B3AEBF1-97B8-4E77-BEC7-EA7252441946}" type="presOf" srcId="{4104C469-94BE-4796-A02C-3105AB06581C}" destId="{14258ACB-22F8-4248-89FC-BC35AE9508A8}" srcOrd="0" destOrd="0" presId="urn:microsoft.com/office/officeart/2005/8/layout/vList2"/>
    <dgm:cxn modelId="{BBBE48BA-C2C3-4345-BF1F-B3DDA323E147}" type="presParOf" srcId="{B707DCB0-E060-409B-BAA3-B974335DBD01}" destId="{C4D0438E-4B04-4321-B0EE-00DB24148792}" srcOrd="0" destOrd="0" presId="urn:microsoft.com/office/officeart/2005/8/layout/vList2"/>
    <dgm:cxn modelId="{80E993CD-8472-4AA6-BEB3-74CF66584003}" type="presParOf" srcId="{B707DCB0-E060-409B-BAA3-B974335DBD01}" destId="{C4CB6920-0589-4588-AE3F-434ACE325D13}" srcOrd="1" destOrd="0" presId="urn:microsoft.com/office/officeart/2005/8/layout/vList2"/>
    <dgm:cxn modelId="{F96E0640-EEF2-4D17-AFDC-A41F288A56FE}" type="presParOf" srcId="{B707DCB0-E060-409B-BAA3-B974335DBD01}" destId="{14258ACB-22F8-4248-89FC-BC35AE9508A8}" srcOrd="2" destOrd="0" presId="urn:microsoft.com/office/officeart/2005/8/layout/vList2"/>
    <dgm:cxn modelId="{B145F47A-C747-4735-A75D-D5C554EF7906}" type="presParOf" srcId="{B707DCB0-E060-409B-BAA3-B974335DBD01}" destId="{65E6A856-0AE7-4E07-8CC9-CD3332BA6F9A}" srcOrd="3" destOrd="0" presId="urn:microsoft.com/office/officeart/2005/8/layout/vList2"/>
    <dgm:cxn modelId="{E19CFD21-B17E-4AB7-ADC1-4BA27987763D}" type="presParOf" srcId="{B707DCB0-E060-409B-BAA3-B974335DBD01}" destId="{8ECFE61B-750B-4868-84BD-208C9E0B7F0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D0438E-4B04-4321-B0EE-00DB24148792}">
      <dsp:nvSpPr>
        <dsp:cNvPr id="0" name=""/>
        <dsp:cNvSpPr/>
      </dsp:nvSpPr>
      <dsp:spPr>
        <a:xfrm>
          <a:off x="0" y="96752"/>
          <a:ext cx="6628804" cy="15588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Professional Environmental Consultants will perform the work</a:t>
          </a:r>
        </a:p>
      </dsp:txBody>
      <dsp:txXfrm>
        <a:off x="76098" y="172850"/>
        <a:ext cx="6476608" cy="1406682"/>
      </dsp:txXfrm>
    </dsp:sp>
    <dsp:sp modelId="{14258ACB-22F8-4248-89FC-BC35AE9508A8}">
      <dsp:nvSpPr>
        <dsp:cNvPr id="0" name=""/>
        <dsp:cNvSpPr/>
      </dsp:nvSpPr>
      <dsp:spPr>
        <a:xfrm>
          <a:off x="0" y="1710351"/>
          <a:ext cx="6628804" cy="1558878"/>
        </a:xfrm>
        <a:prstGeom prst="roundRect">
          <a:avLst/>
        </a:prstGeom>
        <a:gradFill rotWithShape="0">
          <a:gsLst>
            <a:gs pos="0">
              <a:schemeClr val="accent2">
                <a:hueOff val="-1482143"/>
                <a:satOff val="7100"/>
                <a:lumOff val="6569"/>
                <a:alphaOff val="0"/>
                <a:tint val="96000"/>
                <a:lumMod val="100000"/>
              </a:schemeClr>
            </a:gs>
            <a:gs pos="78000">
              <a:schemeClr val="accent2">
                <a:hueOff val="-1482143"/>
                <a:satOff val="7100"/>
                <a:lumOff val="656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Owner/Operator (O/O), Responsible Party, Consultant, and DEQ will have discussed the most appropriate cleanup method based on information presented in the RI Report, RAA, and/or RCP, prior to submitting the Cleanup Work Plan (CWP).</a:t>
          </a:r>
        </a:p>
      </dsp:txBody>
      <dsp:txXfrm>
        <a:off x="76098" y="1786449"/>
        <a:ext cx="6476608" cy="1406682"/>
      </dsp:txXfrm>
    </dsp:sp>
    <dsp:sp modelId="{8ECFE61B-750B-4868-84BD-208C9E0B7F00}">
      <dsp:nvSpPr>
        <dsp:cNvPr id="0" name=""/>
        <dsp:cNvSpPr/>
      </dsp:nvSpPr>
      <dsp:spPr>
        <a:xfrm>
          <a:off x="0" y="3323949"/>
          <a:ext cx="6628804" cy="1558878"/>
        </a:xfrm>
        <a:prstGeom prst="roundRect">
          <a:avLst/>
        </a:prstGeom>
        <a:gradFill rotWithShape="0">
          <a:gsLst>
            <a:gs pos="0">
              <a:schemeClr val="accent2">
                <a:hueOff val="-2964286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6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Any modifications to the approved CWP will be discussed with, and approved by, DEQ.</a:t>
          </a:r>
        </a:p>
      </dsp:txBody>
      <dsp:txXfrm>
        <a:off x="76098" y="3400047"/>
        <a:ext cx="6476608" cy="14066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B16A1E-3BEA-4684-9C69-D906F423C48C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9FB352-7C5A-42CA-88D9-F735C9A4E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280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12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26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3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87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107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58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58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58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47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76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572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45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36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9FB352-7C5A-42CA-88D9-F735C9A4E94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83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743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6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5543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51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4516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16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06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5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60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8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6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2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3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5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CA566-FA22-45F0-BF45-9B9E613A4FC8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6C1282-4331-4AC0-82D4-B187F55253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0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84288-B606-4C79-9ED6-AB218B60A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r>
              <a:rPr lang="en-US"/>
              <a:t>Montana Cleanup Guidance For Petroleum Releases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68E8E-0860-42BE-AB5E-956E105C6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/>
          <a:p>
            <a:r>
              <a:rPr lang="en-US" dirty="0"/>
              <a:t>Update 2021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3266D82-E024-424A-B98A-BEB4D92791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1976" y="5733890"/>
            <a:ext cx="1801877" cy="84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785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60F5B-B203-4631-9F62-8E37E0C93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Case:  Consultant Provided Cleanup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25551-354B-4486-AAB2-C5B04C52A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Consultants can suggest cleanup methods not contained in the guidance</a:t>
            </a:r>
          </a:p>
          <a:p>
            <a:r>
              <a:rPr lang="en-US" dirty="0"/>
              <a:t>These options need to be discussed with, and approved by, DEQ prior to work plan generation</a:t>
            </a:r>
          </a:p>
          <a:p>
            <a:r>
              <a:rPr lang="en-US" dirty="0"/>
              <a:t>Additional reporting requirements will be determined by DEQ and will be included as an additional appendix (Appendix K) to the work plan and report</a:t>
            </a:r>
          </a:p>
        </p:txBody>
      </p:sp>
    </p:spTree>
    <p:extLst>
      <p:ext uri="{BB962C8B-B14F-4D97-AF65-F5344CB8AC3E}">
        <p14:creationId xmlns:p14="http://schemas.microsoft.com/office/powerpoint/2010/main" val="635875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CEB66-3AA8-4B84-BBAA-FF053D0F4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Recurring Reports and Supplemental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0B8FC-7CAC-460A-BDAF-6581BEC65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DEQ and the Consultant determine that an additional cleanup method is necessary as part of the treatment train for release closure, a Supplementary Cleanup Work Plan will be submitted</a:t>
            </a:r>
          </a:p>
          <a:p>
            <a:pPr lvl="1"/>
            <a:r>
              <a:rPr lang="en-US" dirty="0"/>
              <a:t>Only the relevant planning sections will be required</a:t>
            </a:r>
          </a:p>
          <a:p>
            <a:pPr lvl="1"/>
            <a:r>
              <a:rPr lang="en-US" dirty="0"/>
              <a:t>This plan will be attached to the original Cleanup Work Plan as an addendum</a:t>
            </a:r>
          </a:p>
          <a:p>
            <a:r>
              <a:rPr lang="en-US" dirty="0"/>
              <a:t>Recurring events such as system Operation and Maintenance will require regular communication with DEQ to assess cleanup progression</a:t>
            </a:r>
          </a:p>
          <a:p>
            <a:pPr lvl="1"/>
            <a:r>
              <a:rPr lang="en-US" dirty="0"/>
              <a:t>Documentation of the recurring events will consist of relevant data and activity summaries which will be attached to the final Cleanup Report as addendums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8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390D0D-BFD9-4388-A554-8B72A39A9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Cleanup Guidance Activities Summary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632F27-8814-4FD1-92B4-FBDBCA3866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367" y="1430694"/>
            <a:ext cx="11711265" cy="4105469"/>
          </a:xfrm>
          <a:prstGeom prst="rect">
            <a:avLst/>
          </a:prstGeo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2215C618-B76E-4E95-8161-2A5AF090F304}"/>
              </a:ext>
            </a:extLst>
          </p:cNvPr>
          <p:cNvSpPr/>
          <p:nvPr/>
        </p:nvSpPr>
        <p:spPr>
          <a:xfrm>
            <a:off x="7638660" y="3831771"/>
            <a:ext cx="322902" cy="1412032"/>
          </a:xfrm>
          <a:prstGeom prst="downArrow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B627545-70B9-4CB2-A7D6-A2CE56213BA2}"/>
              </a:ext>
            </a:extLst>
          </p:cNvPr>
          <p:cNvSpPr/>
          <p:nvPr/>
        </p:nvSpPr>
        <p:spPr>
          <a:xfrm>
            <a:off x="6435011" y="3831771"/>
            <a:ext cx="322902" cy="1412032"/>
          </a:xfrm>
          <a:prstGeom prst="downArrow">
            <a:avLst/>
          </a:prstGeom>
          <a:solidFill>
            <a:srgbClr val="5B9BD5"/>
          </a:solidFill>
          <a:ln>
            <a:solidFill>
              <a:srgbClr val="4171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Bent 4">
            <a:extLst>
              <a:ext uri="{FF2B5EF4-FFF2-40B4-BE49-F238E27FC236}">
                <a16:creationId xmlns:a16="http://schemas.microsoft.com/office/drawing/2014/main" id="{C9F2AF46-1077-4F37-9B86-3E292C4D5B6F}"/>
              </a:ext>
            </a:extLst>
          </p:cNvPr>
          <p:cNvSpPr>
            <a:spLocks noChangeAspect="1"/>
          </p:cNvSpPr>
          <p:nvPr/>
        </p:nvSpPr>
        <p:spPr>
          <a:xfrm rot="16200000">
            <a:off x="4850493" y="4234675"/>
            <a:ext cx="1648409" cy="842601"/>
          </a:xfrm>
          <a:prstGeom prst="bentArrow">
            <a:avLst>
              <a:gd name="adj1" fmla="val 25000"/>
              <a:gd name="adj2" fmla="val 23942"/>
              <a:gd name="adj3" fmla="val 25000"/>
              <a:gd name="adj4" fmla="val 43750"/>
            </a:avLst>
          </a:prstGeom>
          <a:solidFill>
            <a:srgbClr val="A5A5A5"/>
          </a:solidFill>
          <a:ln>
            <a:solidFill>
              <a:srgbClr val="7878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A4675D5-AB41-4907-A249-4A8B2525A504}"/>
              </a:ext>
            </a:extLst>
          </p:cNvPr>
          <p:cNvSpPr/>
          <p:nvPr/>
        </p:nvSpPr>
        <p:spPr>
          <a:xfrm>
            <a:off x="2475722" y="2751494"/>
            <a:ext cx="1401397" cy="484632"/>
          </a:xfrm>
          <a:prstGeom prst="rightArrow">
            <a:avLst/>
          </a:prstGeom>
          <a:solidFill>
            <a:srgbClr val="FFC000"/>
          </a:solidFill>
          <a:ln>
            <a:solidFill>
              <a:srgbClr val="BC8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A7931B85-3217-4279-A8EA-A47A1EEB0205}"/>
              </a:ext>
            </a:extLst>
          </p:cNvPr>
          <p:cNvSpPr/>
          <p:nvPr/>
        </p:nvSpPr>
        <p:spPr>
          <a:xfrm>
            <a:off x="8630816" y="2751494"/>
            <a:ext cx="1401397" cy="484632"/>
          </a:xfrm>
          <a:prstGeom prst="rightArrow">
            <a:avLst/>
          </a:prstGeom>
          <a:solidFill>
            <a:srgbClr val="ED7D31"/>
          </a:solidFill>
          <a:ln>
            <a:solidFill>
              <a:srgbClr val="AE5A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1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5" grpId="0" animBg="1"/>
      <p:bldP spid="7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94847-CB62-45B2-B357-B637E6731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53067"/>
            <a:ext cx="6155266" cy="4351866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en-US" u="sng" dirty="0"/>
              <a:t>Free Product (LNAPL) Recovery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Number, depths, construction details, and location(s) of extraction point(s).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Criteria used to measure or assess the effectiveness of product recovery and limitations.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Description of equipment used for Free Product recovery.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Summary of treatment or disposal methods for recovered product. 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Complete ‘as-built’ design and implementation diagram indicating location of recovery equipment, any piping or trenches needed, and location of free product disposal or treatment equipment.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Other relevant information necessary for system installation and optimization.</a:t>
            </a:r>
          </a:p>
          <a:p>
            <a:pPr lvl="1" fontAlgn="base"/>
            <a:r>
              <a:rPr lang="en-US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Relevant information to complete Table I.1 located in Appendix I.</a:t>
            </a:r>
          </a:p>
          <a:p>
            <a:pPr>
              <a:lnSpc>
                <a:spcPct val="90000"/>
              </a:lnSpc>
            </a:pPr>
            <a:endParaRPr lang="en-US" sz="14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8C55F5-7DF8-4D9C-AE60-DC84923FE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Example of Reporting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1513766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DA4DC-7849-43C6-8F8F-1E01C32B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Reporting Table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1A7D6E6-000B-4E27-BA68-ECC8B2B5877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03034820"/>
              </p:ext>
            </p:extLst>
          </p:nvPr>
        </p:nvGraphicFramePr>
        <p:xfrm>
          <a:off x="677862" y="2160588"/>
          <a:ext cx="8908590" cy="1552575"/>
        </p:xfrm>
        <a:graphic>
          <a:graphicData uri="http://schemas.openxmlformats.org/drawingml/2006/table">
            <a:tbl>
              <a:tblPr firstRow="1" firstCol="1" bandRow="1"/>
              <a:tblGrid>
                <a:gridCol w="935244">
                  <a:extLst>
                    <a:ext uri="{9D8B030D-6E8A-4147-A177-3AD203B41FA5}">
                      <a16:colId xmlns:a16="http://schemas.microsoft.com/office/drawing/2014/main" val="3011657646"/>
                    </a:ext>
                  </a:extLst>
                </a:gridCol>
                <a:gridCol w="760876">
                  <a:extLst>
                    <a:ext uri="{9D8B030D-6E8A-4147-A177-3AD203B41FA5}">
                      <a16:colId xmlns:a16="http://schemas.microsoft.com/office/drawing/2014/main" val="1052915606"/>
                    </a:ext>
                  </a:extLst>
                </a:gridCol>
                <a:gridCol w="1113400">
                  <a:extLst>
                    <a:ext uri="{9D8B030D-6E8A-4147-A177-3AD203B41FA5}">
                      <a16:colId xmlns:a16="http://schemas.microsoft.com/office/drawing/2014/main" val="968591472"/>
                    </a:ext>
                  </a:extLst>
                </a:gridCol>
                <a:gridCol w="1089969">
                  <a:extLst>
                    <a:ext uri="{9D8B030D-6E8A-4147-A177-3AD203B41FA5}">
                      <a16:colId xmlns:a16="http://schemas.microsoft.com/office/drawing/2014/main" val="3968634448"/>
                    </a:ext>
                  </a:extLst>
                </a:gridCol>
                <a:gridCol w="1268125">
                  <a:extLst>
                    <a:ext uri="{9D8B030D-6E8A-4147-A177-3AD203B41FA5}">
                      <a16:colId xmlns:a16="http://schemas.microsoft.com/office/drawing/2014/main" val="651956795"/>
                    </a:ext>
                  </a:extLst>
                </a:gridCol>
                <a:gridCol w="1109612">
                  <a:extLst>
                    <a:ext uri="{9D8B030D-6E8A-4147-A177-3AD203B41FA5}">
                      <a16:colId xmlns:a16="http://schemas.microsoft.com/office/drawing/2014/main" val="3617533851"/>
                    </a:ext>
                  </a:extLst>
                </a:gridCol>
                <a:gridCol w="1109612">
                  <a:extLst>
                    <a:ext uri="{9D8B030D-6E8A-4147-A177-3AD203B41FA5}">
                      <a16:colId xmlns:a16="http://schemas.microsoft.com/office/drawing/2014/main" val="3523855614"/>
                    </a:ext>
                  </a:extLst>
                </a:gridCol>
                <a:gridCol w="760876">
                  <a:extLst>
                    <a:ext uri="{9D8B030D-6E8A-4147-A177-3AD203B41FA5}">
                      <a16:colId xmlns:a16="http://schemas.microsoft.com/office/drawing/2014/main" val="2102740505"/>
                    </a:ext>
                  </a:extLst>
                </a:gridCol>
                <a:gridCol w="760876">
                  <a:extLst>
                    <a:ext uri="{9D8B030D-6E8A-4147-A177-3AD203B41FA5}">
                      <a16:colId xmlns:a16="http://schemas.microsoft.com/office/drawing/2014/main" val="432135826"/>
                    </a:ext>
                  </a:extLst>
                </a:gridCol>
              </a:tblGrid>
              <a:tr h="76200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Well ID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Operational Time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Removal Method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Pre-Treatment LNAPL Thickness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Post-Treatment LNAPL Thickness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Groundwater Extracted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LNAPL Extracted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LNAPL Extracted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79531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lbs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46060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FA7D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2744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FA7D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2041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FA7D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FA7D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A7D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987" marR="34987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66906"/>
                  </a:ext>
                </a:extLst>
              </a:tr>
            </a:tbl>
          </a:graphicData>
        </a:graphic>
      </p:graphicFrame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4050E04-9B30-4E99-B798-7A8D850E9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7334" y="1681267"/>
            <a:ext cx="8908924" cy="479321"/>
          </a:xfrm>
        </p:spPr>
        <p:txBody>
          <a:bodyPr/>
          <a:lstStyle/>
          <a:p>
            <a:r>
              <a:rPr lang="en-US" dirty="0"/>
              <a:t>Table I.1:  Free Product Recovery Performance Table</a:t>
            </a: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F17B1C09-DE11-4156-AC62-552953700318}"/>
              </a:ext>
            </a:extLst>
          </p:cNvPr>
          <p:cNvSpPr txBox="1">
            <a:spLocks/>
          </p:cNvSpPr>
          <p:nvPr/>
        </p:nvSpPr>
        <p:spPr>
          <a:xfrm>
            <a:off x="677334" y="3849683"/>
            <a:ext cx="8908924" cy="685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Tables are provided as an excel document so that data collection and calculations are easier to perform</a:t>
            </a:r>
          </a:p>
        </p:txBody>
      </p:sp>
    </p:spTree>
    <p:extLst>
      <p:ext uri="{BB962C8B-B14F-4D97-AF65-F5344CB8AC3E}">
        <p14:creationId xmlns:p14="http://schemas.microsoft.com/office/powerpoint/2010/main" val="3932393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8ACA2-1DE3-4C95-BE6D-8F75C2CE9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2AC63-8CE0-46BB-9183-4DCB75A9E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r>
              <a:rPr lang="en-US" dirty="0"/>
              <a:t>January/February 2021 – Draft Guidance available on DEQ website at:</a:t>
            </a:r>
          </a:p>
          <a:p>
            <a:pPr lvl="1"/>
            <a:r>
              <a:rPr lang="en-US" dirty="0"/>
              <a:t>Starting January 2021 new work plans will use the Cleanup Guidance document</a:t>
            </a:r>
          </a:p>
          <a:p>
            <a:pPr lvl="1"/>
            <a:r>
              <a:rPr lang="en-US" dirty="0"/>
              <a:t>Existing, approved work plans will use whatever format was approved by DEQ </a:t>
            </a:r>
          </a:p>
          <a:p>
            <a:r>
              <a:rPr lang="en-US" dirty="0"/>
              <a:t>All of 2021 – List of modifications and corrections to Guidance document will be assembled</a:t>
            </a:r>
          </a:p>
          <a:p>
            <a:r>
              <a:rPr lang="en-US" dirty="0"/>
              <a:t>January 2022 – Comments incorporated if appropriate and Final version of Guidance issued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88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308D3-9E9E-4BE3-8E46-0ED89792D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Cleanup Guidance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73BA8-2806-4A5E-A192-2D65A240E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Intended to perform the following:</a:t>
            </a:r>
          </a:p>
          <a:p>
            <a:pPr lvl="1"/>
            <a:r>
              <a:rPr lang="en-US" dirty="0"/>
              <a:t>Replace the Abbreviated Corrective Action Plans/Reports with a single Work Plan and Report</a:t>
            </a:r>
          </a:p>
          <a:p>
            <a:pPr lvl="1"/>
            <a:r>
              <a:rPr lang="en-US" dirty="0"/>
              <a:t>Will eliminate the following work plans and reports:</a:t>
            </a:r>
          </a:p>
          <a:p>
            <a:pPr lvl="2"/>
            <a:r>
              <a:rPr lang="en-US" dirty="0"/>
              <a:t>AC-03/AR-03:  Standardized Soil Boring and Monitoring Well Installation</a:t>
            </a:r>
          </a:p>
          <a:p>
            <a:pPr lvl="2"/>
            <a:r>
              <a:rPr lang="en-US" dirty="0"/>
              <a:t>AC-04/AR-04:  Standardized Contaminated Soil Excavation and Disposal</a:t>
            </a:r>
          </a:p>
          <a:p>
            <a:pPr lvl="2"/>
            <a:r>
              <a:rPr lang="en-US" dirty="0"/>
              <a:t>AC-05/AR-05:  Standardized Remediation System Decommissioning and Removal</a:t>
            </a:r>
          </a:p>
          <a:p>
            <a:pPr lvl="1"/>
            <a:r>
              <a:rPr lang="en-US" dirty="0"/>
              <a:t>Will reduce the number of Generic Applications Work Plans/Reports (AC-07/AR-07)</a:t>
            </a:r>
          </a:p>
          <a:p>
            <a:pPr lvl="1"/>
            <a:r>
              <a:rPr lang="en-US" dirty="0"/>
              <a:t>Standardize tasks and costs associated with work plans and reports</a:t>
            </a:r>
          </a:p>
          <a:p>
            <a:pPr lvl="1"/>
            <a:r>
              <a:rPr lang="en-US" dirty="0"/>
              <a:t>Intended to remove the cycle of multiple cleanup work plans and reports</a:t>
            </a:r>
          </a:p>
        </p:txBody>
      </p:sp>
    </p:spTree>
    <p:extLst>
      <p:ext uri="{BB962C8B-B14F-4D97-AF65-F5344CB8AC3E}">
        <p14:creationId xmlns:p14="http://schemas.microsoft.com/office/powerpoint/2010/main" val="260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1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3376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133042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24631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2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6597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4" name="Isosceles Triangle 53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5488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6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655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8" name="Isosceles Triangle 57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821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E5AE1C-5D6A-4D1C-B208-EB3642B16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Purpose of Cleanup Guidance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0" name="Freeform: Shape 59">
            <a:extLst>
              <a:ext uri="{FF2B5EF4-FFF2-40B4-BE49-F238E27FC236}">
                <a16:creationId xmlns:a16="http://schemas.microsoft.com/office/drawing/2014/main" id="{142BFA2A-77A0-4F60-A32A-685681C84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82154" y="-8467"/>
            <a:ext cx="7109846" cy="6866467"/>
          </a:xfrm>
          <a:custGeom>
            <a:avLst/>
            <a:gdLst>
              <a:gd name="connsiteX0" fmla="*/ 0 w 7109846"/>
              <a:gd name="connsiteY0" fmla="*/ 0 h 6866467"/>
              <a:gd name="connsiteX1" fmla="*/ 1249825 w 7109846"/>
              <a:gd name="connsiteY1" fmla="*/ 0 h 6866467"/>
              <a:gd name="connsiteX2" fmla="*/ 1249825 w 7109846"/>
              <a:gd name="connsiteY2" fmla="*/ 8467 h 6866467"/>
              <a:gd name="connsiteX3" fmla="*/ 7109846 w 7109846"/>
              <a:gd name="connsiteY3" fmla="*/ 8467 h 6866467"/>
              <a:gd name="connsiteX4" fmla="*/ 7109846 w 7109846"/>
              <a:gd name="connsiteY4" fmla="*/ 6866467 h 6866467"/>
              <a:gd name="connsiteX5" fmla="*/ 1249825 w 7109846"/>
              <a:gd name="connsiteY5" fmla="*/ 6866467 h 6866467"/>
              <a:gd name="connsiteX6" fmla="*/ 1109382 w 7109846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09846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7109846" y="8467"/>
                </a:lnTo>
                <a:lnTo>
                  <a:pt x="7109846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C095D-0796-4B1F-8039-052A9B214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6084" y="609601"/>
            <a:ext cx="5511296" cy="5175624"/>
          </a:xfrm>
        </p:spPr>
        <p:txBody>
          <a:bodyPr anchor="ctr">
            <a:normAutofit/>
          </a:bodyPr>
          <a:lstStyle/>
          <a:p>
            <a:pPr>
              <a:buClr>
                <a:schemeClr val="tx1"/>
              </a:buClr>
            </a:pPr>
            <a:r>
              <a:rPr lang="en-US">
                <a:solidFill>
                  <a:srgbClr val="FFFFFF"/>
                </a:solidFill>
              </a:rPr>
              <a:t>One Cleanup Work Plan</a:t>
            </a:r>
          </a:p>
          <a:p>
            <a:pPr>
              <a:buClr>
                <a:schemeClr val="tx1"/>
              </a:buClr>
            </a:pPr>
            <a:r>
              <a:rPr lang="en-US">
                <a:solidFill>
                  <a:srgbClr val="FFFFFF"/>
                </a:solidFill>
              </a:rPr>
              <a:t>One Final Cleanup Report</a:t>
            </a:r>
          </a:p>
          <a:p>
            <a:pPr lvl="1">
              <a:buClr>
                <a:schemeClr val="tx1"/>
              </a:buClr>
            </a:pPr>
            <a:r>
              <a:rPr lang="en-US">
                <a:solidFill>
                  <a:srgbClr val="FFFFFF"/>
                </a:solidFill>
              </a:rPr>
              <a:t>Depending upon cleanup technology selected multiple interim activity summaries/data updates may be required</a:t>
            </a:r>
          </a:p>
          <a:p>
            <a:pPr lvl="1">
              <a:buClr>
                <a:schemeClr val="tx1"/>
              </a:buClr>
            </a:pPr>
            <a:r>
              <a:rPr lang="en-US">
                <a:solidFill>
                  <a:srgbClr val="FFFFFF"/>
                </a:solidFill>
              </a:rPr>
              <a:t>If multiple sequential technologies are selected as part of a treatment train (e.g. excavation followed by ORC application), supplementary CWP addendums will be necessary</a:t>
            </a:r>
          </a:p>
          <a:p>
            <a:pPr>
              <a:buClr>
                <a:schemeClr val="tx1"/>
              </a:buClr>
            </a:pPr>
            <a:r>
              <a:rPr lang="en-US">
                <a:solidFill>
                  <a:srgbClr val="FFFFFF"/>
                </a:solidFill>
              </a:rPr>
              <a:t>Intended to conduct cleanup with closure in mind, rather than the continuous cycle of cleanup workplans approved and reports submitted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459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58BA-4D35-47AE-AD11-4913710D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dirty="0"/>
              <a:t>Cleanup Guidance Document Sections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92363DD9-249D-435D-87E3-FECB74807C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7474" y="2159331"/>
            <a:ext cx="2915973" cy="291597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05EC1-0FE7-4B52-873B-C4514FD40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2160589"/>
            <a:ext cx="5207839" cy="3880773"/>
          </a:xfrm>
        </p:spPr>
        <p:txBody>
          <a:bodyPr>
            <a:normAutofit/>
          </a:bodyPr>
          <a:lstStyle/>
          <a:p>
            <a:r>
              <a:rPr lang="en-US" dirty="0"/>
              <a:t>Objectives and Expectations</a:t>
            </a:r>
          </a:p>
          <a:p>
            <a:r>
              <a:rPr lang="en-US" dirty="0"/>
              <a:t>Cleanup Work Plan Requirements</a:t>
            </a:r>
          </a:p>
          <a:p>
            <a:r>
              <a:rPr lang="en-US" dirty="0"/>
              <a:t>Cleanup Report Requirements</a:t>
            </a:r>
          </a:p>
        </p:txBody>
      </p:sp>
    </p:spTree>
    <p:extLst>
      <p:ext uri="{BB962C8B-B14F-4D97-AF65-F5344CB8AC3E}">
        <p14:creationId xmlns:p14="http://schemas.microsoft.com/office/powerpoint/2010/main" val="2963647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662AD55-19E8-4B8B-BD71-6526C7C7C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/>
              <a:t>Cleanup Objectives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A0D76-781E-499B-A5A1-1C6FF7235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816638"/>
            <a:ext cx="4796993" cy="5224724"/>
          </a:xfrm>
        </p:spPr>
        <p:txBody>
          <a:bodyPr anchor="ctr">
            <a:normAutofit/>
          </a:bodyPr>
          <a:lstStyle/>
          <a:p>
            <a:r>
              <a:rPr lang="en-US" dirty="0"/>
              <a:t>Utilize DEQ approved cleanup methods to adequately and efficiently remediate petroleum contamination so that the Release may be resolved (closed).</a:t>
            </a:r>
          </a:p>
          <a:p>
            <a:r>
              <a:rPr lang="en-US" dirty="0"/>
              <a:t>The potential cleanup methods are identified by the consultant and supported by one or more of the following:</a:t>
            </a:r>
          </a:p>
          <a:p>
            <a:pPr lvl="1"/>
            <a:r>
              <a:rPr lang="en-US" dirty="0"/>
              <a:t>Remedial Investigation (RI)</a:t>
            </a:r>
          </a:p>
          <a:p>
            <a:pPr lvl="1"/>
            <a:r>
              <a:rPr lang="en-US" dirty="0"/>
              <a:t>Remedial Alternatives Analysis (RAA)</a:t>
            </a:r>
          </a:p>
          <a:p>
            <a:pPr lvl="1"/>
            <a:r>
              <a:rPr lang="en-US" dirty="0"/>
              <a:t>Release Closure Plan (RCP)</a:t>
            </a:r>
          </a:p>
          <a:p>
            <a:r>
              <a:rPr lang="en-US" dirty="0"/>
              <a:t>These documents will have been previously completed as part of a RI or as requested by DEQ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2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F31CEE-48CA-47FD-8278-DB4877F12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sz="4400"/>
              <a:t>Cleanup Expectations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63" name="Straight Connector 46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Isosceles Triangle 50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6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7" name="Isosceles Triangle 54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8" name="Rectangle 56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47EE0EBB-3539-409E-BACE-AB81181FA9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196106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4358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3ACC68-7859-4EE3-80F5-9019B1E3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8596671" cy="1320800"/>
          </a:xfrm>
        </p:spPr>
        <p:txBody>
          <a:bodyPr/>
          <a:lstStyle/>
          <a:p>
            <a:r>
              <a:rPr lang="en-US" dirty="0"/>
              <a:t>Cleanup Work Plan and Report Requirements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D876AA-50E7-43B0-A2F7-3FB8324E1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930400"/>
            <a:ext cx="4184035" cy="46246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Cleanup Work Plan</a:t>
            </a:r>
          </a:p>
          <a:p>
            <a:r>
              <a:rPr lang="en-US" dirty="0"/>
              <a:t>Title Page</a:t>
            </a:r>
          </a:p>
          <a:p>
            <a:r>
              <a:rPr lang="en-US" dirty="0"/>
              <a:t>Executive Summary</a:t>
            </a:r>
          </a:p>
          <a:p>
            <a:r>
              <a:rPr lang="en-US" dirty="0"/>
              <a:t>Facility Summary</a:t>
            </a:r>
          </a:p>
          <a:p>
            <a:r>
              <a:rPr lang="en-US" dirty="0"/>
              <a:t>Objectives of Cleanup Work Plan</a:t>
            </a:r>
          </a:p>
          <a:p>
            <a:r>
              <a:rPr lang="en-US" dirty="0"/>
              <a:t>Cleanup Method Chosen</a:t>
            </a:r>
          </a:p>
          <a:p>
            <a:r>
              <a:rPr lang="en-US" dirty="0"/>
              <a:t>Work Plan Tasks</a:t>
            </a:r>
          </a:p>
          <a:p>
            <a:r>
              <a:rPr lang="en-US" dirty="0"/>
              <a:t>Pilot Test</a:t>
            </a:r>
          </a:p>
          <a:p>
            <a:r>
              <a:rPr lang="en-US" dirty="0"/>
              <a:t>Recurring O/M Reports</a:t>
            </a:r>
          </a:p>
          <a:p>
            <a:r>
              <a:rPr lang="en-US" dirty="0"/>
              <a:t>Maps</a:t>
            </a:r>
          </a:p>
          <a:p>
            <a:r>
              <a:rPr lang="en-US" dirty="0"/>
              <a:t>Schedule and Reporting</a:t>
            </a:r>
          </a:p>
          <a:p>
            <a:r>
              <a:rPr lang="en-US" dirty="0"/>
              <a:t>Appendices</a:t>
            </a:r>
          </a:p>
          <a:p>
            <a:r>
              <a:rPr lang="en-US" dirty="0"/>
              <a:t>Supplemental Cleanup Actions</a:t>
            </a:r>
          </a:p>
          <a:p>
            <a:pPr lvl="1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C29E44-B441-478B-B29F-336F4BF6B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930400"/>
            <a:ext cx="4184034" cy="46246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Cleanup Report</a:t>
            </a:r>
          </a:p>
          <a:p>
            <a:r>
              <a:rPr lang="en-US" dirty="0"/>
              <a:t>Title</a:t>
            </a:r>
          </a:p>
          <a:p>
            <a:r>
              <a:rPr lang="en-US" dirty="0"/>
              <a:t>Executive Summary</a:t>
            </a:r>
          </a:p>
          <a:p>
            <a:r>
              <a:rPr lang="en-US" dirty="0"/>
              <a:t>Purpose and Objectives</a:t>
            </a:r>
          </a:p>
          <a:p>
            <a:r>
              <a:rPr lang="en-US" dirty="0"/>
              <a:t>Methods Implemented</a:t>
            </a:r>
          </a:p>
          <a:p>
            <a:r>
              <a:rPr lang="en-US" dirty="0"/>
              <a:t>Cleanup Evaluation</a:t>
            </a:r>
          </a:p>
          <a:p>
            <a:r>
              <a:rPr lang="en-US" dirty="0"/>
              <a:t>Maps</a:t>
            </a:r>
          </a:p>
          <a:p>
            <a:r>
              <a:rPr lang="en-US" dirty="0"/>
              <a:t>Recurring O/M Reports</a:t>
            </a:r>
          </a:p>
          <a:p>
            <a:r>
              <a:rPr lang="en-US" dirty="0"/>
              <a:t>Supplemental Reports</a:t>
            </a:r>
          </a:p>
          <a:p>
            <a:r>
              <a:rPr lang="en-US" dirty="0"/>
              <a:t>Release Closure Plan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Recommendations</a:t>
            </a:r>
          </a:p>
          <a:p>
            <a:r>
              <a:rPr lang="en-US" dirty="0"/>
              <a:t>Signature, Limitations, References</a:t>
            </a:r>
          </a:p>
        </p:txBody>
      </p:sp>
    </p:spTree>
    <p:extLst>
      <p:ext uri="{BB962C8B-B14F-4D97-AF65-F5344CB8AC3E}">
        <p14:creationId xmlns:p14="http://schemas.microsoft.com/office/powerpoint/2010/main" val="152703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B7569-D998-4374-964F-D2012A3B4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Cleanup Guidance Remediation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D4B74-0627-4D4C-8D83-D6E81F9C5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cleanup technology has specific requirements for information that is to be included in both the Cleanup Work Plan and Cleanup Report</a:t>
            </a:r>
          </a:p>
          <a:p>
            <a:r>
              <a:rPr lang="en-US" dirty="0"/>
              <a:t>Cleanup technologies listed in the Cleanup Work Plan and Cleanup Report are taken from a list of common </a:t>
            </a:r>
            <a:r>
              <a:rPr lang="en-US"/>
              <a:t>technologies published by EPA</a:t>
            </a:r>
            <a:endParaRPr lang="en-US" dirty="0"/>
          </a:p>
          <a:p>
            <a:r>
              <a:rPr lang="en-US" dirty="0"/>
              <a:t>Data tables provided for each technology in Appendices to the Cleanup Report to ensure appropriate and adequate parameters are included to assess technology performance</a:t>
            </a:r>
          </a:p>
          <a:p>
            <a:r>
              <a:rPr lang="en-US" dirty="0"/>
              <a:t>In most tables calculations are automatic for consistency and accuracy</a:t>
            </a:r>
          </a:p>
        </p:txBody>
      </p:sp>
    </p:spTree>
    <p:extLst>
      <p:ext uri="{BB962C8B-B14F-4D97-AF65-F5344CB8AC3E}">
        <p14:creationId xmlns:p14="http://schemas.microsoft.com/office/powerpoint/2010/main" val="2915081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7F8A3B-63A9-454C-B60D-E3A8B464E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dirty="0"/>
              <a:t>Included Cleanup Methods in Guidance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6B24-076B-480F-8E9E-DF368117E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 dirty="0"/>
              <a:t>Monitored Natural Attenuation (MNA)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Excavation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Soil Vapor Extraction (SVE)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Air Sparging (AS)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SVE/AS</a:t>
            </a:r>
          </a:p>
          <a:p>
            <a:pPr>
              <a:lnSpc>
                <a:spcPct val="90000"/>
              </a:lnSpc>
            </a:pPr>
            <a:r>
              <a:rPr lang="en-US" sz="1500" dirty="0" err="1"/>
              <a:t>Biosparging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1500" dirty="0"/>
              <a:t>Bioventing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Enhanced In-Situ Aerobic/Anaerobic Bioremediation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Dual-Phase Extraction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In-Situ Chemical Oxidation (ISCO)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Free Product Recovery</a:t>
            </a:r>
          </a:p>
          <a:p>
            <a:pPr>
              <a:lnSpc>
                <a:spcPct val="90000"/>
              </a:lnSpc>
            </a:pPr>
            <a:r>
              <a:rPr lang="en-US" sz="1500" dirty="0"/>
              <a:t>Pump and Treat</a:t>
            </a:r>
          </a:p>
          <a:p>
            <a:pPr>
              <a:lnSpc>
                <a:spcPct val="90000"/>
              </a:lnSpc>
            </a:pPr>
            <a:r>
              <a:rPr lang="en-US" sz="1500" dirty="0">
                <a:solidFill>
                  <a:srgbClr val="FF0000"/>
                </a:solidFill>
              </a:rPr>
              <a:t>Special Case:  Consultant Provided Method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90888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6971</TotalTime>
  <Words>1003</Words>
  <Application>Microsoft Office PowerPoint</Application>
  <PresentationFormat>Widescreen</PresentationFormat>
  <Paragraphs>165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Montana Cleanup Guidance For Petroleum Releases</vt:lpstr>
      <vt:lpstr>Cleanup Guidance Overview</vt:lpstr>
      <vt:lpstr>Purpose of Cleanup Guidance</vt:lpstr>
      <vt:lpstr>Cleanup Guidance Document Sections</vt:lpstr>
      <vt:lpstr>Cleanup Objectives</vt:lpstr>
      <vt:lpstr>Cleanup Expectations</vt:lpstr>
      <vt:lpstr>Cleanup Work Plan and Report Requirements</vt:lpstr>
      <vt:lpstr>Cleanup Guidance Remediation Methods</vt:lpstr>
      <vt:lpstr>Included Cleanup Methods in Guidance</vt:lpstr>
      <vt:lpstr>Special Case:  Consultant Provided Cleanup Method</vt:lpstr>
      <vt:lpstr>Recurring Reports and Supplemental Plans</vt:lpstr>
      <vt:lpstr>Cleanup Guidance Activities Summary</vt:lpstr>
      <vt:lpstr>Example of Reporting Requirements</vt:lpstr>
      <vt:lpstr>Example Reporting Table</vt:lpstr>
      <vt:lpstr>Timeline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Montana Cleanup Guidance For Petroleum Releases</dc:title>
  <dc:creator>Bergum, William</dc:creator>
  <cp:lastModifiedBy>Bergum, William</cp:lastModifiedBy>
  <cp:revision>10</cp:revision>
  <cp:lastPrinted>2021-02-09T21:24:09Z</cp:lastPrinted>
  <dcterms:created xsi:type="dcterms:W3CDTF">2021-02-02T23:30:30Z</dcterms:created>
  <dcterms:modified xsi:type="dcterms:W3CDTF">2021-02-12T20:32:23Z</dcterms:modified>
</cp:coreProperties>
</file>